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60" r:id="rId4"/>
    <p:sldId id="258" r:id="rId5"/>
    <p:sldId id="259" r:id="rId6"/>
    <p:sldId id="261" r:id="rId7"/>
    <p:sldId id="262" r:id="rId8"/>
    <p:sldId id="263" r:id="rId9"/>
    <p:sldId id="264" r:id="rId10"/>
    <p:sldId id="265" r:id="rId11"/>
    <p:sldId id="266" r:id="rId12"/>
    <p:sldId id="276"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08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92D9F4-66B2-4096-AF6E-08FF6A4694DE}" type="datetimeFigureOut">
              <a:rPr lang="ru-RU" smtClean="0"/>
              <a:t>25.03.2016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CD92D8-3B14-4873-AEDA-1CADCA8AFF60}"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a:xfrm>
            <a:off x="685830" y="4343322"/>
            <a:ext cx="5486309" cy="4114872"/>
          </a:xfrm>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B106E36-FD25-4E2D-B0AA-010F637433A0}" type="datetimeFigureOut">
              <a:rPr lang="ru-RU" smtClean="0"/>
              <a:pPr/>
              <a:t>25.03.2016</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25.03.2016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5B106E36-FD25-4E2D-B0AA-010F637433A0}" type="datetimeFigureOut">
              <a:rPr lang="ru-RU" smtClean="0"/>
              <a:pPr/>
              <a:t>25.03.2016</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25.03.2016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B106E36-FD25-4E2D-B0AA-010F637433A0}" type="datetimeFigureOut">
              <a:rPr lang="ru-RU" smtClean="0"/>
              <a:pPr/>
              <a:t>25.03.2016</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25.03.2016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25.03.2016</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25.03.2016</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5B106E36-FD25-4E2D-B0AA-010F637433A0}" type="datetimeFigureOut">
              <a:rPr lang="ru-RU" smtClean="0"/>
              <a:pPr/>
              <a:t>25.03.2016</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25.03.2016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5B106E36-FD25-4E2D-B0AA-010F637433A0}" type="datetimeFigureOut">
              <a:rPr lang="ru-RU" smtClean="0"/>
              <a:pPr/>
              <a:t>25.03.2016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B106E36-FD25-4E2D-B0AA-010F637433A0}" type="datetimeFigureOut">
              <a:rPr lang="ru-RU" smtClean="0"/>
              <a:pPr/>
              <a:t>25.03.2016</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Советы родителям.</a:t>
            </a:r>
            <a:br>
              <a:rPr lang="ru-RU" dirty="0" smtClean="0"/>
            </a:br>
            <a:r>
              <a:rPr lang="ru-RU" dirty="0" smtClean="0"/>
              <a:t>«Чудесный мир книги»</a:t>
            </a:r>
            <a:endParaRPr lang="ru-RU" dirty="0"/>
          </a:p>
        </p:txBody>
      </p:sp>
      <p:sp>
        <p:nvSpPr>
          <p:cNvPr id="3" name="Подзаголовок 2"/>
          <p:cNvSpPr>
            <a:spLocks noGrp="1"/>
          </p:cNvSpPr>
          <p:nvPr>
            <p:ph type="subTitle" idx="1"/>
          </p:nvPr>
        </p:nvSpPr>
        <p:spPr/>
        <p:txBody>
          <a:bodyPr>
            <a:normAutofit lnSpcReduction="10000"/>
          </a:bodyPr>
          <a:lstStyle/>
          <a:p>
            <a:r>
              <a:rPr lang="ru-RU" dirty="0" err="1" smtClean="0"/>
              <a:t>Сересова</a:t>
            </a:r>
            <a:r>
              <a:rPr lang="ru-RU" dirty="0" smtClean="0"/>
              <a:t> Татьяна Васильевна</a:t>
            </a:r>
          </a:p>
          <a:p>
            <a:r>
              <a:rPr lang="ru-RU" dirty="0" smtClean="0"/>
              <a:t>Воспитатель</a:t>
            </a:r>
          </a:p>
          <a:p>
            <a:r>
              <a:rPr lang="ru-RU" dirty="0" smtClean="0"/>
              <a:t>ДОУ №115 г.Иркутска</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Семейные традиции </a:t>
            </a:r>
            <a:endParaRPr lang="ru-RU" dirty="0"/>
          </a:p>
        </p:txBody>
      </p:sp>
      <p:sp>
        <p:nvSpPr>
          <p:cNvPr id="3" name="Содержимое 2"/>
          <p:cNvSpPr>
            <a:spLocks noGrp="1"/>
          </p:cNvSpPr>
          <p:nvPr>
            <p:ph idx="1"/>
          </p:nvPr>
        </p:nvSpPr>
        <p:spPr/>
        <p:txBody>
          <a:bodyPr>
            <a:normAutofit fontScale="92500"/>
          </a:bodyPr>
          <a:lstStyle/>
          <a:p>
            <a:r>
              <a:rPr lang="ru-RU" dirty="0" smtClean="0"/>
              <a:t>В дворянских семьях существовала традиция семейного чтения вслух: вечером собирались за столом, кто — </a:t>
            </a:r>
            <a:r>
              <a:rPr lang="ru-RU" dirty="0" err="1" smtClean="0"/>
              <a:t>нибудь</a:t>
            </a:r>
            <a:r>
              <a:rPr lang="ru-RU" dirty="0" smtClean="0"/>
              <a:t> читал вслух, затем прочитанное обсуждалось. В некоторых семьях такая традиция сохранилась и сейчас, но, к сожалению, она все больше уходит в прошлое. Огромную пользу ребенку приносит семейное чтение, когда не только мама, но и папа, бабушка и дедушка, другие члены семьи высказывают свое мнение о прочитанном, отвечают на вопросы детей. По силе эмоционального воздействия такое чтение несравнимо с чтением в группе детского сада.</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Особенности детского чтения.</a:t>
            </a:r>
            <a:endParaRPr lang="ru-RU" dirty="0"/>
          </a:p>
        </p:txBody>
      </p:sp>
      <p:sp>
        <p:nvSpPr>
          <p:cNvPr id="3" name="Содержимое 2"/>
          <p:cNvSpPr>
            <a:spLocks noGrp="1"/>
          </p:cNvSpPr>
          <p:nvPr>
            <p:ph idx="1"/>
          </p:nvPr>
        </p:nvSpPr>
        <p:spPr/>
        <p:txBody>
          <a:bodyPr>
            <a:normAutofit fontScale="85000" lnSpcReduction="20000"/>
          </a:bodyPr>
          <a:lstStyle/>
          <a:p>
            <a:r>
              <a:rPr lang="ru-RU" dirty="0" smtClean="0"/>
              <a:t>Читать детям желательно каждый день. Если потребность ребенка в новых знаниях и впечатлениях не будет своевременно удовлетворяться, то свойственная этому возрасту активность побудит малыша сосредоточиться на каких-то нежелательных бытовых вещах – семейных неурядицах и пр.</a:t>
            </a:r>
          </a:p>
          <a:p>
            <a:r>
              <a:rPr lang="ru-RU" dirty="0" smtClean="0"/>
              <a:t>«Детское чтение» - это не просто чтение.</a:t>
            </a:r>
          </a:p>
          <a:p>
            <a:r>
              <a:rPr lang="ru-RU" dirty="0" smtClean="0"/>
              <a:t>Ведущая роль принадлежит чтецу, то есть, родителю. Ребенок выступает в роли слушателя.</a:t>
            </a:r>
          </a:p>
          <a:p>
            <a:r>
              <a:rPr lang="ru-RU" dirty="0" smtClean="0"/>
              <a:t>Это дает возможность родителю:</a:t>
            </a:r>
          </a:p>
          <a:p>
            <a:r>
              <a:rPr lang="ru-RU" dirty="0" smtClean="0"/>
              <a:t>- контролировать процесс чтения: соблюдать ритм, варьировать текст, делая его более доступным;</a:t>
            </a:r>
          </a:p>
          <a:p>
            <a:r>
              <a:rPr lang="ru-RU" dirty="0" smtClean="0"/>
              <a:t>- ярко и выразительно подавать материал;</a:t>
            </a:r>
          </a:p>
          <a:p>
            <a:r>
              <a:rPr lang="ru-RU" dirty="0" smtClean="0"/>
              <a:t>- следить за реакцией детской аудитории.</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0" y="274638"/>
            <a:ext cx="8229600" cy="114300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ru-RU"/>
              <a:t>Всей семьей</a:t>
            </a:r>
          </a:p>
        </p:txBody>
      </p:sp>
      <p:pic>
        <p:nvPicPr>
          <p:cNvPr id="4" name="Рисунок 3"/>
          <p:cNvPicPr>
            <a:picLocks noChangeAspect="1"/>
          </p:cNvPicPr>
          <p:nvPr/>
        </p:nvPicPr>
        <p:blipFill>
          <a:blip r:embed="rId3" cstate="print">
            <a:alphaModFix/>
            <a:lum/>
          </a:blip>
          <a:srcRect/>
          <a:stretch>
            <a:fillRect/>
          </a:stretch>
        </p:blipFill>
        <p:spPr>
          <a:xfrm>
            <a:off x="1080000" y="1080000"/>
            <a:ext cx="7286040" cy="4860000"/>
          </a:xfrm>
          <a:prstGeom prst="rect">
            <a:avLst/>
          </a:prstGeom>
          <a:noFill/>
          <a:ln>
            <a:noFill/>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FF0000"/>
                </a:solidFill>
              </a:rPr>
              <a:t>Чтение – процесс   творческий!</a:t>
            </a:r>
            <a:endParaRPr lang="ru-RU" dirty="0">
              <a:solidFill>
                <a:srgbClr val="FF0000"/>
              </a:solidFill>
            </a:endParaRPr>
          </a:p>
        </p:txBody>
      </p:sp>
      <p:sp>
        <p:nvSpPr>
          <p:cNvPr id="3" name="Содержимое 2"/>
          <p:cNvSpPr>
            <a:spLocks noGrp="1"/>
          </p:cNvSpPr>
          <p:nvPr>
            <p:ph idx="1"/>
          </p:nvPr>
        </p:nvSpPr>
        <p:spPr/>
        <p:txBody>
          <a:bodyPr>
            <a:normAutofit fontScale="85000" lnSpcReduction="20000"/>
          </a:bodyPr>
          <a:lstStyle/>
          <a:p>
            <a:r>
              <a:rPr lang="ru-RU" dirty="0" smtClean="0"/>
              <a:t>Чтение – процесс творческий. Результат такого творчества зачастую не материален, но имеет огромную ценность. Текст  требует не просто механически произносить, но и обыгрывать, не торопиться, создавать голосом образы героев произведения. Это только на первый взгляд кажется легким. На самом деле, как показывает опыт некоторых  родителей, буквально через страницу  ребенка начинает одолевать сон, или, как минимум, зевота (ну, конечно, книжка-то детская), и бороться с ней практически невозможно. Правда, случается это преимущественно как еще одна назойливая и скучная обязанность. Значит, можно с уверенностью сказать: для того, чтобы чтение стало радостью, важен настрой не только ребенка, но и взрослого как чтеца.</a:t>
            </a:r>
          </a:p>
          <a:p>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92D050"/>
                </a:solidFill>
              </a:rPr>
              <a:t>Важно знать</a:t>
            </a:r>
            <a:endParaRPr lang="ru-RU" dirty="0">
              <a:solidFill>
                <a:srgbClr val="92D050"/>
              </a:solidFill>
            </a:endParaRPr>
          </a:p>
        </p:txBody>
      </p:sp>
      <p:sp>
        <p:nvSpPr>
          <p:cNvPr id="4" name="Текст 3"/>
          <p:cNvSpPr>
            <a:spLocks noGrp="1"/>
          </p:cNvSpPr>
          <p:nvPr>
            <p:ph type="body" idx="1"/>
          </p:nvPr>
        </p:nvSpPr>
        <p:spPr>
          <a:xfrm>
            <a:off x="467544" y="1484784"/>
            <a:ext cx="4040188" cy="639762"/>
          </a:xfrm>
        </p:spPr>
        <p:txBody>
          <a:bodyPr/>
          <a:lstStyle/>
          <a:p>
            <a:r>
              <a:rPr lang="ru-RU" dirty="0" smtClean="0">
                <a:solidFill>
                  <a:srgbClr val="FF0000"/>
                </a:solidFill>
              </a:rPr>
              <a:t>Будьте готовы …</a:t>
            </a:r>
            <a:endParaRPr lang="ru-RU" dirty="0">
              <a:solidFill>
                <a:srgbClr val="FF0000"/>
              </a:solidFill>
            </a:endParaRPr>
          </a:p>
        </p:txBody>
      </p:sp>
      <p:sp>
        <p:nvSpPr>
          <p:cNvPr id="6" name="Текст 5"/>
          <p:cNvSpPr>
            <a:spLocks noGrp="1"/>
          </p:cNvSpPr>
          <p:nvPr>
            <p:ph type="body" sz="half" idx="3"/>
          </p:nvPr>
        </p:nvSpPr>
        <p:spPr/>
        <p:txBody>
          <a:bodyPr/>
          <a:lstStyle/>
          <a:p>
            <a:r>
              <a:rPr lang="ru-RU" dirty="0" smtClean="0">
                <a:solidFill>
                  <a:srgbClr val="FF0000"/>
                </a:solidFill>
              </a:rPr>
              <a:t>Учим пересказывать</a:t>
            </a:r>
            <a:r>
              <a:rPr lang="ru-RU" dirty="0" smtClean="0"/>
              <a:t>…</a:t>
            </a:r>
            <a:endParaRPr lang="ru-RU" dirty="0"/>
          </a:p>
        </p:txBody>
      </p:sp>
      <p:sp>
        <p:nvSpPr>
          <p:cNvPr id="5" name="Содержимое 4"/>
          <p:cNvSpPr>
            <a:spLocks noGrp="1"/>
          </p:cNvSpPr>
          <p:nvPr>
            <p:ph sz="quarter" idx="2"/>
          </p:nvPr>
        </p:nvSpPr>
        <p:spPr/>
        <p:txBody>
          <a:bodyPr>
            <a:normAutofit fontScale="92500"/>
          </a:bodyPr>
          <a:lstStyle/>
          <a:p>
            <a:r>
              <a:rPr lang="ru-RU" dirty="0" smtClean="0"/>
              <a:t> Родитель должен быть готов реагировать на внезапно возникшие по ходу текста вопросы, комментарии, а также такие проявления своего отношения к прочитанному, как плач, смех, протест против изложенного в тексте хода событий.</a:t>
            </a:r>
          </a:p>
          <a:p>
            <a:endParaRPr lang="ru-RU" dirty="0"/>
          </a:p>
        </p:txBody>
      </p:sp>
      <p:sp>
        <p:nvSpPr>
          <p:cNvPr id="7" name="Содержимое 6"/>
          <p:cNvSpPr>
            <a:spLocks noGrp="1"/>
          </p:cNvSpPr>
          <p:nvPr>
            <p:ph sz="quarter" idx="4"/>
          </p:nvPr>
        </p:nvSpPr>
        <p:spPr/>
        <p:txBody>
          <a:bodyPr>
            <a:normAutofit fontScale="62500" lnSpcReduction="20000"/>
          </a:bodyPr>
          <a:lstStyle/>
          <a:p>
            <a:r>
              <a:rPr lang="ru-RU" dirty="0" smtClean="0"/>
              <a:t>Когда ребенок прослушал сказку или рассказ, взрослый задает вопросы, чтобы выяснить, понятно ли ему содержание произведения. Затем дается установка на пересказ. С точки зрения ребенка пересказывать текст «просто так» не имеет смысла – поэтому в процессе подготовки к пересказу родитель должен обеспечить мотив к осуществлению данной деятельности ребенка (используя эмоциональное предвосхищение событий, введение игровых персонажей, создание воображаемой ситуации и т. д.). Умению пересказывать прослушанный (прочитанный) текст нужно учить.</a:t>
            </a:r>
          </a:p>
          <a:p>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Знакомство с произведениями С.Я.Маршака</a:t>
            </a:r>
            <a:endParaRPr lang="ru-RU" dirty="0"/>
          </a:p>
        </p:txBody>
      </p:sp>
      <p:sp>
        <p:nvSpPr>
          <p:cNvPr id="7" name="Содержимое 6"/>
          <p:cNvSpPr>
            <a:spLocks noGrp="1"/>
          </p:cNvSpPr>
          <p:nvPr>
            <p:ph sz="half" idx="1"/>
          </p:nvPr>
        </p:nvSpPr>
        <p:spPr/>
        <p:txBody>
          <a:bodyPr>
            <a:normAutofit fontScale="70000" lnSpcReduction="20000"/>
          </a:bodyPr>
          <a:lstStyle/>
          <a:p>
            <a:r>
              <a:rPr lang="ru-RU" dirty="0" smtClean="0"/>
              <a:t>Огромно воспитательное, познавательное и эстетическое значение произведений С.Я.Маршака   т.к. они расширяют знания ребенка об окружающем мире, воздействуют на личность малыша, развивают умение тонко чувствовать форму и ритм родного языка. Эти сказки хорошо инсценировать с детьми.</a:t>
            </a:r>
          </a:p>
          <a:p>
            <a:endParaRPr lang="ru-RU" dirty="0"/>
          </a:p>
        </p:txBody>
      </p:sp>
      <p:pic>
        <p:nvPicPr>
          <p:cNvPr id="5" name="Содержимое 4"/>
          <p:cNvPicPr>
            <a:picLocks noGrp="1" noChangeAspect="1"/>
          </p:cNvPicPr>
          <p:nvPr>
            <p:ph sz="half" idx="2"/>
          </p:nvPr>
        </p:nvPicPr>
        <p:blipFill>
          <a:blip r:embed="rId2" cstate="print">
            <a:alphaModFix/>
            <a:lum/>
          </a:blip>
          <a:stretch>
            <a:fillRect/>
          </a:stretch>
        </p:blipFill>
        <p:spPr>
          <a:xfrm>
            <a:off x="4178300" y="2542778"/>
            <a:ext cx="3521075" cy="264080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normAutofit fontScale="90000"/>
          </a:bodyPr>
          <a:lstStyle/>
          <a:p>
            <a:r>
              <a:rPr lang="ru-RU" dirty="0" smtClean="0"/>
              <a:t>Использование  наглядности для </a:t>
            </a:r>
            <a:r>
              <a:rPr lang="ru-RU" dirty="0" err="1" smtClean="0"/>
              <a:t>перессказа</a:t>
            </a:r>
            <a:r>
              <a:rPr lang="ru-RU" dirty="0" smtClean="0"/>
              <a:t>  текста </a:t>
            </a:r>
            <a:endParaRPr lang="ru-RU" dirty="0"/>
          </a:p>
        </p:txBody>
      </p:sp>
      <p:sp>
        <p:nvSpPr>
          <p:cNvPr id="8" name="Содержимое 7"/>
          <p:cNvSpPr>
            <a:spLocks noGrp="1"/>
          </p:cNvSpPr>
          <p:nvPr>
            <p:ph sz="half" idx="1"/>
          </p:nvPr>
        </p:nvSpPr>
        <p:spPr/>
        <p:txBody>
          <a:bodyPr/>
          <a:lstStyle/>
          <a:p>
            <a:r>
              <a:rPr lang="ru-RU" dirty="0" smtClean="0"/>
              <a:t>Для более яркой наглядности и исполнительской деятельности можно сделать пальчиковый театр для  обыгрывания  спектакля.</a:t>
            </a:r>
          </a:p>
          <a:p>
            <a:r>
              <a:rPr lang="ru-RU" dirty="0" smtClean="0"/>
              <a:t> </a:t>
            </a:r>
            <a:endParaRPr lang="ru-RU" dirty="0"/>
          </a:p>
        </p:txBody>
      </p:sp>
      <p:pic>
        <p:nvPicPr>
          <p:cNvPr id="5" name="Содержимое 4"/>
          <p:cNvPicPr>
            <a:picLocks noGrp="1" noChangeAspect="1"/>
          </p:cNvPicPr>
          <p:nvPr>
            <p:ph sz="half" idx="2"/>
          </p:nvPr>
        </p:nvPicPr>
        <p:blipFill>
          <a:blip r:embed="rId2" cstate="print">
            <a:alphaModFix/>
            <a:lum/>
          </a:blip>
          <a:stretch>
            <a:fillRect/>
          </a:stretch>
        </p:blipFill>
        <p:spPr>
          <a:xfrm>
            <a:off x="4178300" y="2542778"/>
            <a:ext cx="3521075" cy="264080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Памятка для родителей</a:t>
            </a:r>
            <a:endParaRPr lang="ru-RU" dirty="0"/>
          </a:p>
        </p:txBody>
      </p:sp>
      <p:sp>
        <p:nvSpPr>
          <p:cNvPr id="5" name="Содержимое 4"/>
          <p:cNvSpPr>
            <a:spLocks noGrp="1"/>
          </p:cNvSpPr>
          <p:nvPr>
            <p:ph idx="1"/>
          </p:nvPr>
        </p:nvSpPr>
        <p:spPr/>
        <p:txBody>
          <a:bodyPr>
            <a:normAutofit fontScale="70000" lnSpcReduction="20000"/>
          </a:bodyPr>
          <a:lstStyle/>
          <a:p>
            <a:r>
              <a:rPr lang="ru-RU" dirty="0" smtClean="0"/>
              <a:t>Наполните день ребенку </a:t>
            </a:r>
            <a:r>
              <a:rPr lang="ru-RU" dirty="0" err="1" smtClean="0"/>
              <a:t>потешками</a:t>
            </a:r>
            <a:r>
              <a:rPr lang="ru-RU" dirty="0" smtClean="0"/>
              <a:t>, прибаутками, приговорками;</a:t>
            </a:r>
          </a:p>
          <a:p>
            <a:r>
              <a:rPr lang="ru-RU" dirty="0" smtClean="0"/>
              <a:t>• Введите обязательный ритуал чтения книг перед каждым тихим часом;</a:t>
            </a:r>
          </a:p>
          <a:p>
            <a:r>
              <a:rPr lang="ru-RU" dirty="0" smtClean="0"/>
              <a:t>• Читайте детям всегда, когда есть возможность: перед обедом, после полдника, на прогулке или в плохую погоду;</a:t>
            </a:r>
          </a:p>
          <a:p>
            <a:r>
              <a:rPr lang="ru-RU" dirty="0" smtClean="0"/>
              <a:t>• Каждый вечер читайте своему ребенку. Дети не очень хотят ложиться спать и будут рады возможности с помощью вечернего чтения отдалить уход ко сну. Со временем это станет своеобразным ритуалом укладывания спать.</a:t>
            </a:r>
          </a:p>
          <a:p>
            <a:r>
              <a:rPr lang="ru-RU" dirty="0" smtClean="0"/>
              <a:t>• Если ребенок просит почитать, никогда не отказывайте ему. Даже если у вас совсем мало времени, читайте хоть пару страничек в день.</a:t>
            </a:r>
          </a:p>
          <a:p>
            <a:r>
              <a:rPr lang="ru-RU" dirty="0" smtClean="0"/>
              <a:t>• Не бойтесь читать детям большие произведения, хотя бы по главе в день. Такое чтение « с продолжением» развивает память и внимательность, а также поддерживает интерес к чтению. Ведь ребенку очень хочется узнать, что же произойдет дальше с любимыми героями.</a:t>
            </a: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r>
              <a:rPr lang="ru-RU" dirty="0" smtClean="0">
                <a:solidFill>
                  <a:srgbClr val="92D050"/>
                </a:solidFill>
              </a:rPr>
              <a:t>Советы родителям </a:t>
            </a:r>
            <a:endParaRPr lang="ru-RU" dirty="0">
              <a:solidFill>
                <a:srgbClr val="92D050"/>
              </a:solidFill>
            </a:endParaRPr>
          </a:p>
        </p:txBody>
      </p:sp>
      <p:sp>
        <p:nvSpPr>
          <p:cNvPr id="8" name="Текст 7"/>
          <p:cNvSpPr>
            <a:spLocks noGrp="1"/>
          </p:cNvSpPr>
          <p:nvPr>
            <p:ph type="body" idx="1"/>
          </p:nvPr>
        </p:nvSpPr>
        <p:spPr>
          <a:xfrm>
            <a:off x="467544" y="1556792"/>
            <a:ext cx="4040188" cy="639762"/>
          </a:xfrm>
        </p:spPr>
        <p:txBody>
          <a:bodyPr/>
          <a:lstStyle/>
          <a:p>
            <a:r>
              <a:rPr lang="ru-RU" dirty="0" smtClean="0">
                <a:solidFill>
                  <a:srgbClr val="FF0000"/>
                </a:solidFill>
              </a:rPr>
              <a:t>Как научить беречь книги…</a:t>
            </a:r>
            <a:endParaRPr lang="ru-RU" dirty="0">
              <a:solidFill>
                <a:srgbClr val="FF0000"/>
              </a:solidFill>
            </a:endParaRPr>
          </a:p>
        </p:txBody>
      </p:sp>
      <p:sp>
        <p:nvSpPr>
          <p:cNvPr id="10" name="Текст 9"/>
          <p:cNvSpPr>
            <a:spLocks noGrp="1"/>
          </p:cNvSpPr>
          <p:nvPr>
            <p:ph type="body" sz="half" idx="3"/>
          </p:nvPr>
        </p:nvSpPr>
        <p:spPr/>
        <p:txBody>
          <a:bodyPr>
            <a:normAutofit fontScale="92500"/>
          </a:bodyPr>
          <a:lstStyle/>
          <a:p>
            <a:r>
              <a:rPr lang="ru-RU" dirty="0" smtClean="0">
                <a:solidFill>
                  <a:srgbClr val="FF0000"/>
                </a:solidFill>
              </a:rPr>
              <a:t>Рассуждение по прочитанному</a:t>
            </a:r>
            <a:endParaRPr lang="ru-RU" dirty="0">
              <a:solidFill>
                <a:srgbClr val="FF0000"/>
              </a:solidFill>
            </a:endParaRPr>
          </a:p>
        </p:txBody>
      </p:sp>
      <p:sp>
        <p:nvSpPr>
          <p:cNvPr id="9" name="Содержимое 8"/>
          <p:cNvSpPr>
            <a:spLocks noGrp="1"/>
          </p:cNvSpPr>
          <p:nvPr>
            <p:ph sz="quarter" idx="2"/>
          </p:nvPr>
        </p:nvSpPr>
        <p:spPr/>
        <p:txBody>
          <a:bodyPr>
            <a:normAutofit fontScale="85000" lnSpcReduction="20000"/>
          </a:bodyPr>
          <a:lstStyle/>
          <a:p>
            <a:pPr>
              <a:buNone/>
            </a:pPr>
            <a:r>
              <a:rPr lang="ru-RU" dirty="0" smtClean="0"/>
              <a:t>• Не делать в книге пометок, подписей, рисунков;</a:t>
            </a:r>
          </a:p>
          <a:p>
            <a:pPr>
              <a:buNone/>
            </a:pPr>
            <a:r>
              <a:rPr lang="ru-RU" dirty="0" smtClean="0"/>
              <a:t>• Не читать во время еды;</a:t>
            </a:r>
          </a:p>
          <a:p>
            <a:pPr>
              <a:buNone/>
            </a:pPr>
            <a:r>
              <a:rPr lang="ru-RU" dirty="0" smtClean="0"/>
              <a:t>• Не загибать листы пользоваться закладкой;</a:t>
            </a:r>
          </a:p>
          <a:p>
            <a:pPr>
              <a:buNone/>
            </a:pPr>
            <a:r>
              <a:rPr lang="ru-RU" dirty="0" smtClean="0"/>
              <a:t>• Класть книгу только на чистый стол;</a:t>
            </a:r>
          </a:p>
          <a:p>
            <a:pPr>
              <a:buNone/>
            </a:pPr>
            <a:r>
              <a:rPr lang="ru-RU" dirty="0" smtClean="0"/>
              <a:t>• Не разбрасывать книги, хранить их в одном месте;</a:t>
            </a:r>
          </a:p>
          <a:p>
            <a:pPr>
              <a:buNone/>
            </a:pPr>
            <a:r>
              <a:rPr lang="ru-RU" dirty="0" smtClean="0"/>
              <a:t>• Своевременно оказывать «скорую помощь» «заболевшим книгам».</a:t>
            </a:r>
            <a:endParaRPr lang="ru-RU" dirty="0"/>
          </a:p>
        </p:txBody>
      </p:sp>
      <p:sp>
        <p:nvSpPr>
          <p:cNvPr id="11" name="Содержимое 10"/>
          <p:cNvSpPr>
            <a:spLocks noGrp="1"/>
          </p:cNvSpPr>
          <p:nvPr>
            <p:ph sz="quarter" idx="4"/>
          </p:nvPr>
        </p:nvSpPr>
        <p:spPr/>
        <p:txBody>
          <a:bodyPr>
            <a:normAutofit fontScale="55000" lnSpcReduction="20000"/>
          </a:bodyPr>
          <a:lstStyle/>
          <a:p>
            <a:r>
              <a:rPr lang="ru-RU" sz="2600" dirty="0" smtClean="0"/>
              <a:t>Объясните перед чтением или во время его трудные слова;</a:t>
            </a:r>
          </a:p>
          <a:p>
            <a:pPr>
              <a:buNone/>
            </a:pPr>
            <a:r>
              <a:rPr lang="ru-RU" sz="2600" dirty="0" smtClean="0"/>
              <a:t>• Спросите, понравилось ли произведение? Чем?</a:t>
            </a:r>
          </a:p>
          <a:p>
            <a:pPr>
              <a:buNone/>
            </a:pPr>
            <a:r>
              <a:rPr lang="ru-RU" sz="2600" dirty="0" smtClean="0"/>
              <a:t>• Что нового интересного узнал?</a:t>
            </a:r>
          </a:p>
          <a:p>
            <a:pPr>
              <a:buNone/>
            </a:pPr>
            <a:r>
              <a:rPr lang="ru-RU" sz="2600" dirty="0" smtClean="0"/>
              <a:t>• Попросите ребенка рассказать о главном герое, событии рассказа, сказки, стихотворения;</a:t>
            </a:r>
          </a:p>
          <a:p>
            <a:pPr>
              <a:buNone/>
            </a:pPr>
            <a:r>
              <a:rPr lang="ru-RU" sz="2600" dirty="0" smtClean="0"/>
              <a:t>• Как описана природа?</a:t>
            </a:r>
          </a:p>
          <a:p>
            <a:pPr>
              <a:buNone/>
            </a:pPr>
            <a:r>
              <a:rPr lang="ru-RU" sz="2600" dirty="0" smtClean="0"/>
              <a:t>• Какие слова и выражения запомнились?</a:t>
            </a:r>
          </a:p>
          <a:p>
            <a:pPr>
              <a:buNone/>
            </a:pPr>
            <a:r>
              <a:rPr lang="ru-RU" sz="2600" dirty="0" smtClean="0"/>
              <a:t>• Чему научила книга?</a:t>
            </a:r>
          </a:p>
          <a:p>
            <a:pPr>
              <a:buNone/>
            </a:pPr>
            <a:r>
              <a:rPr lang="ru-RU" sz="2600" dirty="0" smtClean="0"/>
              <a:t>• Предложите ребенку нарисовать картинку к понравившемуся эпизоду. Выучите отрывок и разыграйте его, изображая голосом персонажей произведения.</a:t>
            </a:r>
          </a:p>
          <a:p>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p:txBody>
          <a:bodyPr/>
          <a:lstStyle/>
          <a:p>
            <a:r>
              <a:rPr lang="ru-RU" dirty="0" smtClean="0">
                <a:solidFill>
                  <a:srgbClr val="FF0000"/>
                </a:solidFill>
              </a:rPr>
              <a:t>В добрый путь !</a:t>
            </a:r>
            <a:endParaRPr lang="ru-RU" dirty="0">
              <a:solidFill>
                <a:srgbClr val="FF0000"/>
              </a:solidFill>
            </a:endParaRPr>
          </a:p>
        </p:txBody>
      </p:sp>
      <p:sp>
        <p:nvSpPr>
          <p:cNvPr id="10" name="Содержимое 9"/>
          <p:cNvSpPr>
            <a:spLocks noGrp="1"/>
          </p:cNvSpPr>
          <p:nvPr>
            <p:ph sz="half" idx="1"/>
          </p:nvPr>
        </p:nvSpPr>
        <p:spPr/>
        <p:txBody>
          <a:bodyPr>
            <a:normAutofit fontScale="77500" lnSpcReduction="20000"/>
          </a:bodyPr>
          <a:lstStyle/>
          <a:p>
            <a:r>
              <a:rPr lang="ru-RU" dirty="0" smtClean="0"/>
              <a:t>Малыш очень любит слушать, когда ему читают! И если вы не будете жалеть времени и сил для общения с ребенком при помощи художественной литературы, он будет развиваться своевременно и разносторонне.</a:t>
            </a:r>
          </a:p>
          <a:p>
            <a:r>
              <a:rPr lang="ru-RU" dirty="0" smtClean="0"/>
              <a:t>Читайте детям как можно больше и чаще! Это обогатит не только ребенка, но и вас.</a:t>
            </a:r>
          </a:p>
          <a:p>
            <a:endParaRPr lang="ru-RU" dirty="0"/>
          </a:p>
        </p:txBody>
      </p:sp>
      <p:pic>
        <p:nvPicPr>
          <p:cNvPr id="5" name="Содержимое 4"/>
          <p:cNvPicPr>
            <a:picLocks noGrp="1" noChangeAspect="1"/>
          </p:cNvPicPr>
          <p:nvPr>
            <p:ph sz="half" idx="2"/>
          </p:nvPr>
        </p:nvPicPr>
        <p:blipFill>
          <a:blip r:embed="rId2" cstate="print">
            <a:alphaModFix/>
            <a:lum/>
          </a:blip>
          <a:srcRect/>
          <a:stretch>
            <a:fillRect/>
          </a:stretch>
        </p:blipFill>
        <p:spPr>
          <a:xfrm>
            <a:off x="4648200" y="1628800"/>
            <a:ext cx="4038600" cy="374885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Мир книги</a:t>
            </a:r>
            <a:endParaRPr lang="ru-RU" dirty="0"/>
          </a:p>
        </p:txBody>
      </p:sp>
      <p:sp>
        <p:nvSpPr>
          <p:cNvPr id="3" name="Содержимое 2"/>
          <p:cNvSpPr>
            <a:spLocks noGrp="1"/>
          </p:cNvSpPr>
          <p:nvPr>
            <p:ph idx="1"/>
          </p:nvPr>
        </p:nvSpPr>
        <p:spPr/>
        <p:txBody>
          <a:bodyPr>
            <a:normAutofit fontScale="85000" lnSpcReduction="20000"/>
          </a:bodyPr>
          <a:lstStyle/>
          <a:p>
            <a:pPr algn="just">
              <a:buNone/>
            </a:pPr>
            <a:r>
              <a:rPr lang="ru-RU" dirty="0" smtClean="0"/>
              <a:t>«Давайте представим, хотя бы на миг, </a:t>
            </a:r>
          </a:p>
          <a:p>
            <a:pPr algn="just">
              <a:buNone/>
            </a:pPr>
            <a:r>
              <a:rPr lang="ru-RU" dirty="0" smtClean="0"/>
              <a:t>Что вдруг мы лишились журналов и книг, </a:t>
            </a:r>
          </a:p>
          <a:p>
            <a:pPr algn="just">
              <a:buNone/>
            </a:pPr>
            <a:r>
              <a:rPr lang="ru-RU" dirty="0" smtClean="0"/>
              <a:t>Что люди не знают, что значит поэт, </a:t>
            </a:r>
          </a:p>
          <a:p>
            <a:pPr algn="just">
              <a:buNone/>
            </a:pPr>
            <a:r>
              <a:rPr lang="ru-RU" dirty="0" smtClean="0"/>
              <a:t>Что нет </a:t>
            </a:r>
            <a:r>
              <a:rPr lang="ru-RU" dirty="0" err="1" smtClean="0"/>
              <a:t>Чебурашки</a:t>
            </a:r>
            <a:r>
              <a:rPr lang="ru-RU" dirty="0" smtClean="0"/>
              <a:t>, </a:t>
            </a:r>
            <a:r>
              <a:rPr lang="ru-RU" dirty="0" err="1" smtClean="0"/>
              <a:t>Хоттабыча</a:t>
            </a:r>
            <a:r>
              <a:rPr lang="ru-RU" dirty="0" smtClean="0"/>
              <a:t> </a:t>
            </a:r>
            <a:r>
              <a:rPr lang="ru-RU" dirty="0" err="1" smtClean="0"/>
              <a:t>нет</a:t>
            </a:r>
            <a:r>
              <a:rPr lang="ru-RU" dirty="0" smtClean="0"/>
              <a:t>. </a:t>
            </a:r>
          </a:p>
          <a:p>
            <a:pPr algn="just">
              <a:buNone/>
            </a:pPr>
            <a:r>
              <a:rPr lang="ru-RU" dirty="0" smtClean="0"/>
              <a:t>Что будто никто никогда в этом мире, </a:t>
            </a:r>
          </a:p>
          <a:p>
            <a:pPr algn="just">
              <a:buNone/>
            </a:pPr>
            <a:r>
              <a:rPr lang="ru-RU" dirty="0" smtClean="0"/>
              <a:t>И слыхом не слыхивал о </a:t>
            </a:r>
            <a:r>
              <a:rPr lang="ru-RU" dirty="0" err="1" smtClean="0"/>
              <a:t>Мойдодыре</a:t>
            </a:r>
            <a:r>
              <a:rPr lang="ru-RU" dirty="0" smtClean="0"/>
              <a:t>, </a:t>
            </a:r>
          </a:p>
          <a:p>
            <a:pPr algn="just">
              <a:buNone/>
            </a:pPr>
            <a:r>
              <a:rPr lang="ru-RU" dirty="0" smtClean="0"/>
              <a:t>Что нету Незнайки, вруна-недотёпы, </a:t>
            </a:r>
          </a:p>
          <a:p>
            <a:pPr algn="just">
              <a:buNone/>
            </a:pPr>
            <a:r>
              <a:rPr lang="ru-RU" dirty="0" smtClean="0"/>
              <a:t>Что нет Айболита, и нет дядя Стёпы. </a:t>
            </a:r>
          </a:p>
          <a:p>
            <a:pPr algn="just">
              <a:buNone/>
            </a:pPr>
            <a:r>
              <a:rPr lang="ru-RU" dirty="0" smtClean="0"/>
              <a:t>Наверно нельзя и представить такого? </a:t>
            </a:r>
          </a:p>
          <a:p>
            <a:pPr algn="just">
              <a:buNone/>
            </a:pPr>
            <a:r>
              <a:rPr lang="ru-RU" dirty="0" smtClean="0"/>
              <a:t>Так здравствуй же, умное, доброе слово! </a:t>
            </a:r>
          </a:p>
          <a:p>
            <a:pPr algn="just">
              <a:buNone/>
            </a:pPr>
            <a:r>
              <a:rPr lang="ru-RU" dirty="0" smtClean="0"/>
              <a:t>Пусть книги, друзьями заходят в дома! </a:t>
            </a:r>
          </a:p>
          <a:p>
            <a:pPr algn="just">
              <a:buNone/>
            </a:pPr>
            <a:r>
              <a:rPr lang="ru-RU" dirty="0" smtClean="0"/>
              <a:t>Читайте всю жизнь – набирайтесь ума!»</a:t>
            </a:r>
          </a:p>
          <a:p>
            <a:pPr algn="just">
              <a:buNone/>
            </a:pPr>
            <a:r>
              <a:rPr lang="ru-RU" dirty="0" smtClean="0"/>
              <a:t>                                                                                                   Юрий </a:t>
            </a:r>
            <a:r>
              <a:rPr lang="ru-RU" dirty="0" err="1" smtClean="0"/>
              <a:t>Энтин</a:t>
            </a:r>
            <a:r>
              <a:rPr lang="ru-RU" dirty="0" smtClean="0"/>
              <a:t>  </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02234"/>
          </a:xfrm>
        </p:spPr>
        <p:txBody>
          <a:bodyPr>
            <a:normAutofit/>
          </a:bodyPr>
          <a:lstStyle/>
          <a:p>
            <a:r>
              <a:rPr lang="ru-RU" dirty="0" smtClean="0"/>
              <a:t>Положение ФГОС ДО \ п2.6 </a:t>
            </a:r>
            <a:br>
              <a:rPr lang="ru-RU" dirty="0" smtClean="0"/>
            </a:br>
            <a:r>
              <a:rPr lang="ru-RU" dirty="0" smtClean="0"/>
              <a:t>(образовательная область-</a:t>
            </a:r>
            <a:br>
              <a:rPr lang="ru-RU" dirty="0" smtClean="0"/>
            </a:br>
            <a:r>
              <a:rPr lang="ru-RU" dirty="0" smtClean="0"/>
              <a:t> «Речевое развитие»)</a:t>
            </a:r>
            <a:endParaRPr lang="ru-RU" dirty="0"/>
          </a:p>
        </p:txBody>
      </p:sp>
      <p:sp>
        <p:nvSpPr>
          <p:cNvPr id="3" name="Содержимое 2"/>
          <p:cNvSpPr>
            <a:spLocks noGrp="1"/>
          </p:cNvSpPr>
          <p:nvPr>
            <p:ph idx="1"/>
          </p:nvPr>
        </p:nvSpPr>
        <p:spPr>
          <a:xfrm>
            <a:off x="457200" y="2564904"/>
            <a:ext cx="8229600" cy="3561259"/>
          </a:xfrm>
        </p:spPr>
        <p:txBody>
          <a:bodyPr/>
          <a:lstStyle/>
          <a:p>
            <a:r>
              <a:rPr lang="ru-RU" dirty="0" smtClean="0"/>
              <a:t>Знакомство с книжной литературой, детской литературой;</a:t>
            </a:r>
          </a:p>
          <a:p>
            <a:r>
              <a:rPr lang="ru-RU" dirty="0" smtClean="0"/>
              <a:t> Понимание на слух текстов различных жанров детской литературы;</a:t>
            </a:r>
          </a:p>
          <a:p>
            <a:r>
              <a:rPr lang="ru-RU" dirty="0" smtClean="0"/>
              <a:t>Знакомство с художниками – иллюстраторами. </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930226"/>
          </a:xfrm>
        </p:spPr>
        <p:txBody>
          <a:bodyPr>
            <a:noAutofit/>
          </a:bodyPr>
          <a:lstStyle/>
          <a:p>
            <a:r>
              <a:rPr lang="ru-RU" dirty="0" smtClean="0">
                <a:solidFill>
                  <a:srgbClr val="FF0000"/>
                </a:solidFill>
              </a:rPr>
              <a:t>Цели и задачи</a:t>
            </a:r>
            <a:br>
              <a:rPr lang="ru-RU" dirty="0" smtClean="0">
                <a:solidFill>
                  <a:srgbClr val="FF0000"/>
                </a:solidFill>
              </a:rPr>
            </a:br>
            <a:r>
              <a:rPr lang="ru-RU" dirty="0" smtClean="0">
                <a:solidFill>
                  <a:srgbClr val="FF0000"/>
                </a:solidFill>
              </a:rPr>
              <a:t> согласно программы </a:t>
            </a:r>
            <a:br>
              <a:rPr lang="ru-RU" dirty="0" smtClean="0">
                <a:solidFill>
                  <a:srgbClr val="FF0000"/>
                </a:solidFill>
              </a:rPr>
            </a:br>
            <a:r>
              <a:rPr lang="ru-RU" dirty="0" smtClean="0">
                <a:solidFill>
                  <a:srgbClr val="FF0000"/>
                </a:solidFill>
              </a:rPr>
              <a:t>«От рождения до школы» </a:t>
            </a:r>
            <a:endParaRPr lang="ru-RU" dirty="0">
              <a:solidFill>
                <a:srgbClr val="FF0000"/>
              </a:solidFill>
            </a:endParaRPr>
          </a:p>
        </p:txBody>
      </p:sp>
      <p:sp>
        <p:nvSpPr>
          <p:cNvPr id="3" name="Содержимое 2"/>
          <p:cNvSpPr>
            <a:spLocks noGrp="1"/>
          </p:cNvSpPr>
          <p:nvPr>
            <p:ph idx="1"/>
          </p:nvPr>
        </p:nvSpPr>
        <p:spPr>
          <a:xfrm>
            <a:off x="457200" y="2492896"/>
            <a:ext cx="8229600" cy="3633267"/>
          </a:xfrm>
        </p:spPr>
        <p:txBody>
          <a:bodyPr>
            <a:normAutofit fontScale="70000" lnSpcReduction="20000"/>
          </a:bodyPr>
          <a:lstStyle/>
          <a:p>
            <a:r>
              <a:rPr lang="ru-RU" dirty="0" smtClean="0"/>
              <a:t>Читать знакомые, любимые детьми художественные произведения.</a:t>
            </a:r>
          </a:p>
          <a:p>
            <a:r>
              <a:rPr lang="ru-RU" dirty="0" smtClean="0"/>
              <a:t>Воспитывать умение слушать новые сказки, рассказы, стихи, следить за развитием действия, сопереживать героям произведения. </a:t>
            </a:r>
          </a:p>
          <a:p>
            <a:r>
              <a:rPr lang="ru-RU" dirty="0" smtClean="0"/>
              <a:t>Объяснять детям поступки персонажей и последствия этих поступков. </a:t>
            </a:r>
          </a:p>
          <a:p>
            <a:r>
              <a:rPr lang="ru-RU" dirty="0" smtClean="0"/>
              <a:t>Повторять наиболее интересные, выразительные отрывки из прочитанного произведения, предоставляя детям договаривать слова и несложные для воспроизведения фразы.</a:t>
            </a:r>
          </a:p>
          <a:p>
            <a:r>
              <a:rPr lang="ru-RU" dirty="0" smtClean="0"/>
              <a:t>Учить инсценировать и драматизировать небольшие отрывки из народных сказок.</a:t>
            </a:r>
          </a:p>
          <a:p>
            <a:r>
              <a:rPr lang="ru-RU" dirty="0" smtClean="0"/>
              <a:t>Учить детей читать наизусть </a:t>
            </a:r>
            <a:r>
              <a:rPr lang="ru-RU" dirty="0" err="1" smtClean="0"/>
              <a:t>потешки</a:t>
            </a:r>
            <a:r>
              <a:rPr lang="ru-RU" dirty="0" smtClean="0"/>
              <a:t> и небольшие стихотворения.</a:t>
            </a:r>
          </a:p>
          <a:p>
            <a:r>
              <a:rPr lang="ru-RU" dirty="0" smtClean="0"/>
              <a:t>Продолжать способствовать формированию интереса к книгам. Регулярно рассматривать с детьми иллюстрации.</a:t>
            </a:r>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rPr>
              <a:t>Это –актуально!</a:t>
            </a:r>
            <a:endParaRPr lang="ru-RU" dirty="0">
              <a:solidFill>
                <a:srgbClr val="FF0000"/>
              </a:solidFill>
            </a:endParaRPr>
          </a:p>
        </p:txBody>
      </p:sp>
      <p:sp>
        <p:nvSpPr>
          <p:cNvPr id="3" name="Содержимое 2"/>
          <p:cNvSpPr>
            <a:spLocks noGrp="1"/>
          </p:cNvSpPr>
          <p:nvPr>
            <p:ph idx="1"/>
          </p:nvPr>
        </p:nvSpPr>
        <p:spPr/>
        <p:txBody>
          <a:bodyPr>
            <a:normAutofit fontScale="70000" lnSpcReduction="20000"/>
          </a:bodyPr>
          <a:lstStyle/>
          <a:p>
            <a:pPr>
              <a:buNone/>
            </a:pPr>
            <a:r>
              <a:rPr lang="ru-RU" dirty="0" smtClean="0"/>
              <a:t>1.   Приобщение дошкольников к литературе – одно из приоритетных направлений современного образования.</a:t>
            </a:r>
          </a:p>
          <a:p>
            <a:r>
              <a:rPr lang="ru-RU" dirty="0" smtClean="0">
                <a:solidFill>
                  <a:srgbClr val="FF0000"/>
                </a:solidFill>
              </a:rPr>
              <a:t>Что мы наблюдаем в современном мире? </a:t>
            </a:r>
          </a:p>
          <a:p>
            <a:r>
              <a:rPr lang="ru-RU" dirty="0" smtClean="0"/>
              <a:t>Всё больше времени и внимания уделяется телевидению и компьютеру, а чтение отходит на второй… да и, пожалуй, даже на более дальний план. </a:t>
            </a:r>
          </a:p>
          <a:p>
            <a:r>
              <a:rPr lang="ru-RU" dirty="0" smtClean="0"/>
              <a:t>Снижается статус литературы, происходит резкое сокращение доли чтения в структуре свободного времени детей, замедленное вхождение в книжную культуру. </a:t>
            </a:r>
          </a:p>
          <a:p>
            <a:r>
              <a:rPr lang="ru-RU" dirty="0" smtClean="0"/>
              <a:t>Теряется </a:t>
            </a:r>
            <a:r>
              <a:rPr lang="ru-RU" dirty="0" err="1" smtClean="0"/>
              <a:t>самоценность</a:t>
            </a:r>
            <a:r>
              <a:rPr lang="ru-RU" dirty="0" smtClean="0"/>
              <a:t>  детства, исчезает потребность в художественном слове как средстве общения с детьми, снижается интерес к чтению. А ведь не читая, человек не развивается, не совершенствует свой интеллект, память, внимание, воображение, не усваивает и не использует опыт предшественников, не учится думать, анализировать, сопоставлять, делать выводы</a:t>
            </a:r>
            <a:r>
              <a:rPr lang="ru-RU" dirty="0" smtClean="0">
                <a:solidFill>
                  <a:srgbClr val="FF0000"/>
                </a:solidFill>
              </a:rPr>
              <a:t>. Чтение развивает душу человека, учит его сострадать, быть милосердным, чувствовать чужую боль и радоваться чужому успеху.</a:t>
            </a:r>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Ребенок – грамотный читатель </a:t>
            </a:r>
            <a:endParaRPr lang="ru-RU" dirty="0"/>
          </a:p>
        </p:txBody>
      </p:sp>
      <p:sp>
        <p:nvSpPr>
          <p:cNvPr id="3" name="Содержимое 2"/>
          <p:cNvSpPr>
            <a:spLocks noGrp="1"/>
          </p:cNvSpPr>
          <p:nvPr>
            <p:ph idx="1"/>
          </p:nvPr>
        </p:nvSpPr>
        <p:spPr/>
        <p:txBody>
          <a:bodyPr>
            <a:normAutofit fontScale="92500" lnSpcReduction="20000"/>
          </a:bodyPr>
          <a:lstStyle/>
          <a:p>
            <a:pPr marL="514350" indent="-514350">
              <a:buAutoNum type="arabicPeriod"/>
            </a:pPr>
            <a:r>
              <a:rPr lang="ru-RU" dirty="0" smtClean="0">
                <a:solidFill>
                  <a:srgbClr val="00B0F0"/>
                </a:solidFill>
              </a:rPr>
              <a:t>Первостепенная задача всех категорий взрослых – сделать ребенка грамотным читателем.</a:t>
            </a:r>
          </a:p>
          <a:p>
            <a:pPr marL="514350" indent="-514350"/>
            <a:r>
              <a:rPr lang="ru-RU" dirty="0" smtClean="0"/>
              <a:t>Особенно велико значение книги в период интенсивного становления личности – в детские годы. Книга, прочитанная в детстве, нередко оставляет неизгладимый след в душе, запоминается на всю жизнь. Чем раньше ребёнок возьмёт в руки книгу, тем больше навыков читателя приобретёт. Через чтение художественной литературы ребенок познает прошлое, настоящее и будущее мира, учится анализировать, в нем закладываются нравственные и культурные ценности. </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Эстетические чувства </a:t>
            </a:r>
            <a:endParaRPr lang="ru-RU" dirty="0"/>
          </a:p>
        </p:txBody>
      </p:sp>
      <p:sp>
        <p:nvSpPr>
          <p:cNvPr id="3" name="Содержимое 2"/>
          <p:cNvSpPr>
            <a:spLocks noGrp="1"/>
          </p:cNvSpPr>
          <p:nvPr>
            <p:ph sz="half" idx="1"/>
          </p:nvPr>
        </p:nvSpPr>
        <p:spPr/>
        <p:txBody>
          <a:bodyPr>
            <a:normAutofit fontScale="85000" lnSpcReduction="20000"/>
          </a:bodyPr>
          <a:lstStyle/>
          <a:p>
            <a:r>
              <a:rPr lang="ru-RU" dirty="0" smtClean="0"/>
              <a:t>1. Художественная литература сопровождает ребенка с первых лет его жизни. Постепенно у детей вырабатывается избирательное отношение к литературным произведениям, формируется художественный вкус. </a:t>
            </a:r>
            <a:endParaRPr lang="ru-RU" dirty="0"/>
          </a:p>
        </p:txBody>
      </p:sp>
      <p:pic>
        <p:nvPicPr>
          <p:cNvPr id="5" name="Содержимое 4"/>
          <p:cNvPicPr>
            <a:picLocks noGrp="1" noChangeAspect="1"/>
          </p:cNvPicPr>
          <p:nvPr>
            <p:ph sz="half" idx="2"/>
          </p:nvPr>
        </p:nvPicPr>
        <p:blipFill>
          <a:blip r:embed="rId2" cstate="print">
            <a:alphaModFix/>
            <a:lum/>
          </a:blip>
          <a:stretch>
            <a:fillRect/>
          </a:stretch>
        </p:blipFill>
        <p:spPr>
          <a:xfrm>
            <a:off x="4178300" y="2542778"/>
            <a:ext cx="3521075" cy="264080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B0F0"/>
                </a:solidFill>
              </a:rPr>
              <a:t>Читательский опыт </a:t>
            </a:r>
            <a:endParaRPr lang="ru-RU" dirty="0">
              <a:solidFill>
                <a:srgbClr val="00B0F0"/>
              </a:solidFill>
            </a:endParaRPr>
          </a:p>
        </p:txBody>
      </p:sp>
      <p:sp>
        <p:nvSpPr>
          <p:cNvPr id="3" name="Содержимое 2"/>
          <p:cNvSpPr>
            <a:spLocks noGrp="1"/>
          </p:cNvSpPr>
          <p:nvPr>
            <p:ph sz="half" idx="1"/>
          </p:nvPr>
        </p:nvSpPr>
        <p:spPr/>
        <p:txBody>
          <a:bodyPr>
            <a:normAutofit fontScale="55000" lnSpcReduction="20000"/>
          </a:bodyPr>
          <a:lstStyle/>
          <a:p>
            <a:r>
              <a:rPr lang="ru-RU" dirty="0" smtClean="0"/>
              <a:t>Часто мы сталкиваемся с тем, что ребенок, подрастая, утрачивает любовь к чтению. Причина этого кроется в том, что в дошкольном возрасте родители мало читают детям художественную литературу.</a:t>
            </a:r>
          </a:p>
          <a:p>
            <a:endParaRPr lang="ru-RU" dirty="0"/>
          </a:p>
        </p:txBody>
      </p:sp>
      <p:sp>
        <p:nvSpPr>
          <p:cNvPr id="4" name="Содержимое 3"/>
          <p:cNvSpPr>
            <a:spLocks noGrp="1"/>
          </p:cNvSpPr>
          <p:nvPr>
            <p:ph sz="half" idx="2"/>
          </p:nvPr>
        </p:nvSpPr>
        <p:spPr/>
        <p:txBody>
          <a:bodyPr>
            <a:normAutofit fontScale="55000" lnSpcReduction="20000"/>
          </a:bodyPr>
          <a:lstStyle/>
          <a:p>
            <a:r>
              <a:rPr lang="ru-RU" dirty="0" smtClean="0"/>
              <a:t>Давно известно, что читательский опыт начинает закладываться в детстве. Это возраст, в котором наиболее ярко проявляется способность слухом, зрением, осязанием, воображением воспринимать художественное произведение; искренне, от души сострадать, возмущаться, радоваться. Однако чуткость к прочитанному сама по себе не возникает. Оно зависит от того, что именно, как часто и каким образом читают детям. И если в дошкольном возрасте не привить ребенку любовь к художественной литературе, то в школьном возрасте сделать это будет сложнее.</a:t>
            </a:r>
          </a:p>
          <a:p>
            <a:endParaRPr lang="ru-RU" dirty="0"/>
          </a:p>
        </p:txBody>
      </p:sp>
      <p:pic>
        <p:nvPicPr>
          <p:cNvPr id="5" name="Рисунок 4" descr="D:\Desktop\DSC00517.JPG"/>
          <p:cNvPicPr/>
          <p:nvPr/>
        </p:nvPicPr>
        <p:blipFill>
          <a:blip r:embed="rId2" cstate="print"/>
          <a:srcRect/>
          <a:stretch>
            <a:fillRect/>
          </a:stretch>
        </p:blipFill>
        <p:spPr bwMode="auto">
          <a:xfrm>
            <a:off x="683568" y="3284984"/>
            <a:ext cx="3600400" cy="280831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C000"/>
                </a:solidFill>
              </a:rPr>
              <a:t>Важно помнить </a:t>
            </a:r>
            <a:endParaRPr lang="ru-RU" dirty="0">
              <a:solidFill>
                <a:srgbClr val="FFC000"/>
              </a:solidFill>
            </a:endParaRPr>
          </a:p>
        </p:txBody>
      </p:sp>
      <p:sp>
        <p:nvSpPr>
          <p:cNvPr id="5" name="Содержимое 4"/>
          <p:cNvSpPr>
            <a:spLocks noGrp="1"/>
          </p:cNvSpPr>
          <p:nvPr>
            <p:ph idx="1"/>
          </p:nvPr>
        </p:nvSpPr>
        <p:spPr/>
        <p:txBody>
          <a:bodyPr>
            <a:normAutofit fontScale="85000" lnSpcReduction="10000"/>
          </a:bodyPr>
          <a:lstStyle/>
          <a:p>
            <a:r>
              <a:rPr lang="ru-RU" dirty="0" smtClean="0"/>
              <a:t>Важно знать и помнить о том, что именно художественная литература оказывает огромное влияние на формирование нравственности, учит детей сопереживать вымышленным персонажам и героям сказок.</a:t>
            </a:r>
          </a:p>
          <a:p>
            <a:r>
              <a:rPr lang="ru-RU" dirty="0" smtClean="0"/>
              <a:t>Детская художественная литература – дополнительный источник, из которого ребенок черпает знания и представления о разных сферах деятельности; о жизни и поведении взрослых и сверстников; о животных и птицах, об их облике и повадках; о дальних странах; об удивительном мужестве и терпении героев русских народных сказок, в которых добро всегда побеждает, зло обязательно наказывается, и о многом, многом другом.</a:t>
            </a:r>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70</TotalTime>
  <Words>1590</Words>
  <Application>Microsoft Office PowerPoint</Application>
  <PresentationFormat>Экран (4:3)</PresentationFormat>
  <Paragraphs>97</Paragraphs>
  <Slides>19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Изящная</vt:lpstr>
      <vt:lpstr>Советы родителям. «Чудесный мир книги»</vt:lpstr>
      <vt:lpstr>Мир книги</vt:lpstr>
      <vt:lpstr>Положение ФГОС ДО \ п2.6  (образовательная область-  «Речевое развитие»)</vt:lpstr>
      <vt:lpstr>Цели и задачи  согласно программы  «От рождения до школы» </vt:lpstr>
      <vt:lpstr>Это –актуально!</vt:lpstr>
      <vt:lpstr>Ребенок – грамотный читатель </vt:lpstr>
      <vt:lpstr>Эстетические чувства </vt:lpstr>
      <vt:lpstr>Читательский опыт </vt:lpstr>
      <vt:lpstr>Важно помнить </vt:lpstr>
      <vt:lpstr>Семейные традиции </vt:lpstr>
      <vt:lpstr>Особенности детского чтения.</vt:lpstr>
      <vt:lpstr>Всей семьей</vt:lpstr>
      <vt:lpstr>Чтение – процесс   творческий!</vt:lpstr>
      <vt:lpstr>Важно знать</vt:lpstr>
      <vt:lpstr>Знакомство с произведениями С.Я.Маршака</vt:lpstr>
      <vt:lpstr>Использование  наглядности для перессказа  текста </vt:lpstr>
      <vt:lpstr>Памятка для родителей</vt:lpstr>
      <vt:lpstr>Советы родителям </vt:lpstr>
      <vt:lpstr>В добрый путь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Советы родителям. «Чудесный мир книги»</dc:title>
  <dc:creator>детский сад №115</dc:creator>
  <cp:lastModifiedBy>детский сад №115</cp:lastModifiedBy>
  <cp:revision>12</cp:revision>
  <dcterms:created xsi:type="dcterms:W3CDTF">2016-01-18T05:33:17Z</dcterms:created>
  <dcterms:modified xsi:type="dcterms:W3CDTF">2016-03-25T06:28:30Z</dcterms:modified>
</cp:coreProperties>
</file>